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6" r:id="rId2"/>
    <p:sldId id="257" r:id="rId3"/>
    <p:sldId id="258" r:id="rId4"/>
    <p:sldId id="259" r:id="rId5"/>
    <p:sldId id="261" r:id="rId6"/>
    <p:sldId id="260" r:id="rId7"/>
    <p:sldId id="262" r:id="rId8"/>
    <p:sldId id="263" r:id="rId9"/>
    <p:sldId id="26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3537"/>
    <a:srgbClr val="414E83"/>
    <a:srgbClr val="002D8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67" d="100"/>
          <a:sy n="67" d="100"/>
        </p:scale>
        <p:origin x="96" y="13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DC9573-F6B0-41F8-97C9-9EDC06E8FD07}" type="datetimeFigureOut">
              <a:rPr lang="en-US" smtClean="0"/>
              <a:t>4/16/2026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A148FB-6386-4405-8E52-EA13E3B1110A}" type="slidenum">
              <a:rPr lang="en-US" smtClean="0"/>
              <a:t>‹#›</a:t>
            </a:fld>
            <a:endParaRPr lang="en-US"/>
          </a:p>
        </p:txBody>
      </p:sp>
    </p:spTree>
    <p:extLst>
      <p:ext uri="{BB962C8B-B14F-4D97-AF65-F5344CB8AC3E}">
        <p14:creationId xmlns:p14="http://schemas.microsoft.com/office/powerpoint/2010/main" val="4184167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Amistad has proudly served the community for nearly 50 years. Founded in 1976 by Lucy G. Acosta to address a transportation gap for older adults and people with disabilities. Today, Amistad has grown to more than 40 social service initiatives spanning transportation, health programs, and comprehensive wraparound services that strengthen the quality of life for our community.</a:t>
            </a:r>
          </a:p>
        </p:txBody>
      </p:sp>
      <p:sp>
        <p:nvSpPr>
          <p:cNvPr id="4" name="Slide Number Placeholder 3"/>
          <p:cNvSpPr>
            <a:spLocks noGrp="1"/>
          </p:cNvSpPr>
          <p:nvPr>
            <p:ph type="sldNum" sz="quarter" idx="5"/>
          </p:nvPr>
        </p:nvSpPr>
        <p:spPr/>
        <p:txBody>
          <a:bodyPr/>
          <a:lstStyle/>
          <a:p>
            <a:fld id="{6BA148FB-6386-4405-8E52-EA13E3B1110A}" type="slidenum">
              <a:rPr lang="en-US" smtClean="0"/>
              <a:t>1</a:t>
            </a:fld>
            <a:endParaRPr lang="en-US"/>
          </a:p>
        </p:txBody>
      </p:sp>
    </p:spTree>
    <p:extLst>
      <p:ext uri="{BB962C8B-B14F-4D97-AF65-F5344CB8AC3E}">
        <p14:creationId xmlns:p14="http://schemas.microsoft.com/office/powerpoint/2010/main" val="41122907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BA148FB-6386-4405-8E52-EA13E3B1110A}" type="slidenum">
              <a:rPr lang="en-US" smtClean="0"/>
              <a:t>2</a:t>
            </a:fld>
            <a:endParaRPr lang="en-US"/>
          </a:p>
        </p:txBody>
      </p:sp>
    </p:spTree>
    <p:extLst>
      <p:ext uri="{BB962C8B-B14F-4D97-AF65-F5344CB8AC3E}">
        <p14:creationId xmlns:p14="http://schemas.microsoft.com/office/powerpoint/2010/main" val="6981316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BA148FB-6386-4405-8E52-EA13E3B1110A}" type="slidenum">
              <a:rPr lang="en-US" smtClean="0"/>
              <a:t>3</a:t>
            </a:fld>
            <a:endParaRPr lang="en-US"/>
          </a:p>
        </p:txBody>
      </p:sp>
    </p:spTree>
    <p:extLst>
      <p:ext uri="{BB962C8B-B14F-4D97-AF65-F5344CB8AC3E}">
        <p14:creationId xmlns:p14="http://schemas.microsoft.com/office/powerpoint/2010/main" val="11852968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BA148FB-6386-4405-8E52-EA13E3B1110A}" type="slidenum">
              <a:rPr lang="en-US" smtClean="0"/>
              <a:t>4</a:t>
            </a:fld>
            <a:endParaRPr lang="en-US"/>
          </a:p>
        </p:txBody>
      </p:sp>
    </p:spTree>
    <p:extLst>
      <p:ext uri="{BB962C8B-B14F-4D97-AF65-F5344CB8AC3E}">
        <p14:creationId xmlns:p14="http://schemas.microsoft.com/office/powerpoint/2010/main" val="14968586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BA148FB-6386-4405-8E52-EA13E3B1110A}" type="slidenum">
              <a:rPr lang="en-US" smtClean="0"/>
              <a:t>5</a:t>
            </a:fld>
            <a:endParaRPr lang="en-US"/>
          </a:p>
        </p:txBody>
      </p:sp>
    </p:spTree>
    <p:extLst>
      <p:ext uri="{BB962C8B-B14F-4D97-AF65-F5344CB8AC3E}">
        <p14:creationId xmlns:p14="http://schemas.microsoft.com/office/powerpoint/2010/main" val="14254030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76CFA9-1C2C-34DD-565C-02D6143F18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292B3E-C9FE-4EEE-E834-9184C71F42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429BCE-8F73-9501-2073-9D2B4B191B6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F1B3F87-0FBC-0D64-6BAE-68871478A504}"/>
              </a:ext>
            </a:extLst>
          </p:cNvPr>
          <p:cNvSpPr>
            <a:spLocks noGrp="1"/>
          </p:cNvSpPr>
          <p:nvPr>
            <p:ph type="sldNum" sz="quarter" idx="5"/>
          </p:nvPr>
        </p:nvSpPr>
        <p:spPr/>
        <p:txBody>
          <a:bodyPr/>
          <a:lstStyle/>
          <a:p>
            <a:fld id="{6BA148FB-6386-4405-8E52-EA13E3B1110A}" type="slidenum">
              <a:rPr lang="en-US" smtClean="0"/>
              <a:t>7</a:t>
            </a:fld>
            <a:endParaRPr lang="en-US"/>
          </a:p>
        </p:txBody>
      </p:sp>
    </p:spTree>
    <p:extLst>
      <p:ext uri="{BB962C8B-B14F-4D97-AF65-F5344CB8AC3E}">
        <p14:creationId xmlns:p14="http://schemas.microsoft.com/office/powerpoint/2010/main" val="34958889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FEB8ED-458D-DF22-FBB6-FA6553F7186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CAB1B6A-49DA-1094-FD6B-C0A2B7AAFB5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772A206-0F58-E27C-C36E-ADF8BCBE2308}"/>
              </a:ext>
            </a:extLst>
          </p:cNvPr>
          <p:cNvSpPr>
            <a:spLocks noGrp="1"/>
          </p:cNvSpPr>
          <p:nvPr>
            <p:ph type="dt" sz="half" idx="10"/>
          </p:nvPr>
        </p:nvSpPr>
        <p:spPr/>
        <p:txBody>
          <a:bodyPr/>
          <a:lstStyle/>
          <a:p>
            <a:fld id="{4C28E373-916D-4ED9-9D05-90F1DC5DF640}" type="datetimeFigureOut">
              <a:rPr lang="en-US" smtClean="0"/>
              <a:t>4/16/2026</a:t>
            </a:fld>
            <a:endParaRPr lang="en-US"/>
          </a:p>
        </p:txBody>
      </p:sp>
      <p:sp>
        <p:nvSpPr>
          <p:cNvPr id="5" name="Footer Placeholder 4">
            <a:extLst>
              <a:ext uri="{FF2B5EF4-FFF2-40B4-BE49-F238E27FC236}">
                <a16:creationId xmlns:a16="http://schemas.microsoft.com/office/drawing/2014/main" id="{96BDA17B-4985-460D-A9B2-213BE24F9D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975D44-495A-D34D-EF2A-3CD7DA4DA24E}"/>
              </a:ext>
            </a:extLst>
          </p:cNvPr>
          <p:cNvSpPr>
            <a:spLocks noGrp="1"/>
          </p:cNvSpPr>
          <p:nvPr>
            <p:ph type="sldNum" sz="quarter" idx="12"/>
          </p:nvPr>
        </p:nvSpPr>
        <p:spPr/>
        <p:txBody>
          <a:bodyPr/>
          <a:lstStyle/>
          <a:p>
            <a:fld id="{52440C0C-2AF7-4CC4-AE11-0368C4D13735}" type="slidenum">
              <a:rPr lang="en-US" smtClean="0"/>
              <a:t>‹#›</a:t>
            </a:fld>
            <a:endParaRPr lang="en-US"/>
          </a:p>
        </p:txBody>
      </p:sp>
    </p:spTree>
    <p:extLst>
      <p:ext uri="{BB962C8B-B14F-4D97-AF65-F5344CB8AC3E}">
        <p14:creationId xmlns:p14="http://schemas.microsoft.com/office/powerpoint/2010/main" val="5492334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EEB1D-2600-F6D6-CB4F-F3A3861DC6A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F263010-291F-ADDB-62B1-69BB661A9A3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BAD56F0-70C0-17E0-0277-E17238ED33F8}"/>
              </a:ext>
            </a:extLst>
          </p:cNvPr>
          <p:cNvSpPr>
            <a:spLocks noGrp="1"/>
          </p:cNvSpPr>
          <p:nvPr>
            <p:ph type="dt" sz="half" idx="10"/>
          </p:nvPr>
        </p:nvSpPr>
        <p:spPr/>
        <p:txBody>
          <a:bodyPr/>
          <a:lstStyle/>
          <a:p>
            <a:fld id="{4C28E373-916D-4ED9-9D05-90F1DC5DF640}" type="datetimeFigureOut">
              <a:rPr lang="en-US" smtClean="0"/>
              <a:t>4/16/2026</a:t>
            </a:fld>
            <a:endParaRPr lang="en-US"/>
          </a:p>
        </p:txBody>
      </p:sp>
      <p:sp>
        <p:nvSpPr>
          <p:cNvPr id="5" name="Footer Placeholder 4">
            <a:extLst>
              <a:ext uri="{FF2B5EF4-FFF2-40B4-BE49-F238E27FC236}">
                <a16:creationId xmlns:a16="http://schemas.microsoft.com/office/drawing/2014/main" id="{AB7A7D20-8F98-B971-AD7A-38C2F15B9D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F2BF5AE-8558-70D6-30B0-D2AB2688CDBA}"/>
              </a:ext>
            </a:extLst>
          </p:cNvPr>
          <p:cNvSpPr>
            <a:spLocks noGrp="1"/>
          </p:cNvSpPr>
          <p:nvPr>
            <p:ph type="sldNum" sz="quarter" idx="12"/>
          </p:nvPr>
        </p:nvSpPr>
        <p:spPr/>
        <p:txBody>
          <a:bodyPr/>
          <a:lstStyle/>
          <a:p>
            <a:fld id="{52440C0C-2AF7-4CC4-AE11-0368C4D13735}" type="slidenum">
              <a:rPr lang="en-US" smtClean="0"/>
              <a:t>‹#›</a:t>
            </a:fld>
            <a:endParaRPr lang="en-US"/>
          </a:p>
        </p:txBody>
      </p:sp>
    </p:spTree>
    <p:extLst>
      <p:ext uri="{BB962C8B-B14F-4D97-AF65-F5344CB8AC3E}">
        <p14:creationId xmlns:p14="http://schemas.microsoft.com/office/powerpoint/2010/main" val="39688912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77B338C-B056-5428-BB68-3A5BA1C74D2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F05F782-6090-020E-4178-A8502F833E9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E34FF0-9BEB-1E9E-AABF-711E29822170}"/>
              </a:ext>
            </a:extLst>
          </p:cNvPr>
          <p:cNvSpPr>
            <a:spLocks noGrp="1"/>
          </p:cNvSpPr>
          <p:nvPr>
            <p:ph type="dt" sz="half" idx="10"/>
          </p:nvPr>
        </p:nvSpPr>
        <p:spPr/>
        <p:txBody>
          <a:bodyPr/>
          <a:lstStyle/>
          <a:p>
            <a:fld id="{4C28E373-916D-4ED9-9D05-90F1DC5DF640}" type="datetimeFigureOut">
              <a:rPr lang="en-US" smtClean="0"/>
              <a:t>4/16/2026</a:t>
            </a:fld>
            <a:endParaRPr lang="en-US"/>
          </a:p>
        </p:txBody>
      </p:sp>
      <p:sp>
        <p:nvSpPr>
          <p:cNvPr id="5" name="Footer Placeholder 4">
            <a:extLst>
              <a:ext uri="{FF2B5EF4-FFF2-40B4-BE49-F238E27FC236}">
                <a16:creationId xmlns:a16="http://schemas.microsoft.com/office/drawing/2014/main" id="{595E8D5F-FAD1-95BD-F552-8E76F77D0A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30FBB9-088E-BEB9-B419-7B1A69500461}"/>
              </a:ext>
            </a:extLst>
          </p:cNvPr>
          <p:cNvSpPr>
            <a:spLocks noGrp="1"/>
          </p:cNvSpPr>
          <p:nvPr>
            <p:ph type="sldNum" sz="quarter" idx="12"/>
          </p:nvPr>
        </p:nvSpPr>
        <p:spPr/>
        <p:txBody>
          <a:bodyPr/>
          <a:lstStyle/>
          <a:p>
            <a:fld id="{52440C0C-2AF7-4CC4-AE11-0368C4D13735}" type="slidenum">
              <a:rPr lang="en-US" smtClean="0"/>
              <a:t>‹#›</a:t>
            </a:fld>
            <a:endParaRPr lang="en-US"/>
          </a:p>
        </p:txBody>
      </p:sp>
    </p:spTree>
    <p:extLst>
      <p:ext uri="{BB962C8B-B14F-4D97-AF65-F5344CB8AC3E}">
        <p14:creationId xmlns:p14="http://schemas.microsoft.com/office/powerpoint/2010/main" val="17632925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95709-35A6-01E3-B487-1269DF9B3C9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8ADB422-79B2-505C-1A2E-3E77192A383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A1050DF-8561-E801-6A33-C2EB71F58CDB}"/>
              </a:ext>
            </a:extLst>
          </p:cNvPr>
          <p:cNvSpPr>
            <a:spLocks noGrp="1"/>
          </p:cNvSpPr>
          <p:nvPr>
            <p:ph type="dt" sz="half" idx="10"/>
          </p:nvPr>
        </p:nvSpPr>
        <p:spPr/>
        <p:txBody>
          <a:bodyPr/>
          <a:lstStyle/>
          <a:p>
            <a:fld id="{4C28E373-916D-4ED9-9D05-90F1DC5DF640}" type="datetimeFigureOut">
              <a:rPr lang="en-US" smtClean="0"/>
              <a:t>4/16/2026</a:t>
            </a:fld>
            <a:endParaRPr lang="en-US"/>
          </a:p>
        </p:txBody>
      </p:sp>
      <p:sp>
        <p:nvSpPr>
          <p:cNvPr id="5" name="Footer Placeholder 4">
            <a:extLst>
              <a:ext uri="{FF2B5EF4-FFF2-40B4-BE49-F238E27FC236}">
                <a16:creationId xmlns:a16="http://schemas.microsoft.com/office/drawing/2014/main" id="{F3C4ABA3-6693-E0BA-2A4A-BA1FCEFB65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A01591-2627-4E35-D6FF-8E0605EADEAA}"/>
              </a:ext>
            </a:extLst>
          </p:cNvPr>
          <p:cNvSpPr>
            <a:spLocks noGrp="1"/>
          </p:cNvSpPr>
          <p:nvPr>
            <p:ph type="sldNum" sz="quarter" idx="12"/>
          </p:nvPr>
        </p:nvSpPr>
        <p:spPr/>
        <p:txBody>
          <a:bodyPr/>
          <a:lstStyle/>
          <a:p>
            <a:fld id="{52440C0C-2AF7-4CC4-AE11-0368C4D13735}" type="slidenum">
              <a:rPr lang="en-US" smtClean="0"/>
              <a:t>‹#›</a:t>
            </a:fld>
            <a:endParaRPr lang="en-US"/>
          </a:p>
        </p:txBody>
      </p:sp>
    </p:spTree>
    <p:extLst>
      <p:ext uri="{BB962C8B-B14F-4D97-AF65-F5344CB8AC3E}">
        <p14:creationId xmlns:p14="http://schemas.microsoft.com/office/powerpoint/2010/main" val="34542088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5457D-B74B-959A-5879-E946933B72E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54D0492-D3CF-404B-FD27-A0E24B8D6B7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A58B351-215C-0F48-7C82-E471F8088EEB}"/>
              </a:ext>
            </a:extLst>
          </p:cNvPr>
          <p:cNvSpPr>
            <a:spLocks noGrp="1"/>
          </p:cNvSpPr>
          <p:nvPr>
            <p:ph type="dt" sz="half" idx="10"/>
          </p:nvPr>
        </p:nvSpPr>
        <p:spPr/>
        <p:txBody>
          <a:bodyPr/>
          <a:lstStyle/>
          <a:p>
            <a:fld id="{4C28E373-916D-4ED9-9D05-90F1DC5DF640}" type="datetimeFigureOut">
              <a:rPr lang="en-US" smtClean="0"/>
              <a:t>4/16/2026</a:t>
            </a:fld>
            <a:endParaRPr lang="en-US"/>
          </a:p>
        </p:txBody>
      </p:sp>
      <p:sp>
        <p:nvSpPr>
          <p:cNvPr id="5" name="Footer Placeholder 4">
            <a:extLst>
              <a:ext uri="{FF2B5EF4-FFF2-40B4-BE49-F238E27FC236}">
                <a16:creationId xmlns:a16="http://schemas.microsoft.com/office/drawing/2014/main" id="{5066C2E9-9699-861E-74E4-173EFC532C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5E8B00-3A5F-E832-6781-39A0B13A10DA}"/>
              </a:ext>
            </a:extLst>
          </p:cNvPr>
          <p:cNvSpPr>
            <a:spLocks noGrp="1"/>
          </p:cNvSpPr>
          <p:nvPr>
            <p:ph type="sldNum" sz="quarter" idx="12"/>
          </p:nvPr>
        </p:nvSpPr>
        <p:spPr/>
        <p:txBody>
          <a:bodyPr/>
          <a:lstStyle/>
          <a:p>
            <a:fld id="{52440C0C-2AF7-4CC4-AE11-0368C4D13735}" type="slidenum">
              <a:rPr lang="en-US" smtClean="0"/>
              <a:t>‹#›</a:t>
            </a:fld>
            <a:endParaRPr lang="en-US"/>
          </a:p>
        </p:txBody>
      </p:sp>
    </p:spTree>
    <p:extLst>
      <p:ext uri="{BB962C8B-B14F-4D97-AF65-F5344CB8AC3E}">
        <p14:creationId xmlns:p14="http://schemas.microsoft.com/office/powerpoint/2010/main" val="13722713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A752A-AEBD-ABEF-A75F-3FF48AC77AE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1FC269D-0B09-D361-E463-24B50C5D30B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A28085F-E438-99CE-1358-C6D82349738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1797021-8E58-13EB-EE14-D10AB7BF6329}"/>
              </a:ext>
            </a:extLst>
          </p:cNvPr>
          <p:cNvSpPr>
            <a:spLocks noGrp="1"/>
          </p:cNvSpPr>
          <p:nvPr>
            <p:ph type="dt" sz="half" idx="10"/>
          </p:nvPr>
        </p:nvSpPr>
        <p:spPr/>
        <p:txBody>
          <a:bodyPr/>
          <a:lstStyle/>
          <a:p>
            <a:fld id="{4C28E373-916D-4ED9-9D05-90F1DC5DF640}" type="datetimeFigureOut">
              <a:rPr lang="en-US" smtClean="0"/>
              <a:t>4/16/2026</a:t>
            </a:fld>
            <a:endParaRPr lang="en-US"/>
          </a:p>
        </p:txBody>
      </p:sp>
      <p:sp>
        <p:nvSpPr>
          <p:cNvPr id="6" name="Footer Placeholder 5">
            <a:extLst>
              <a:ext uri="{FF2B5EF4-FFF2-40B4-BE49-F238E27FC236}">
                <a16:creationId xmlns:a16="http://schemas.microsoft.com/office/drawing/2014/main" id="{20B98F47-B61B-DA6F-557A-C2C79DC2B8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DE5636D-7D98-5AA1-DF1D-3ABA6ABFABFF}"/>
              </a:ext>
            </a:extLst>
          </p:cNvPr>
          <p:cNvSpPr>
            <a:spLocks noGrp="1"/>
          </p:cNvSpPr>
          <p:nvPr>
            <p:ph type="sldNum" sz="quarter" idx="12"/>
          </p:nvPr>
        </p:nvSpPr>
        <p:spPr/>
        <p:txBody>
          <a:bodyPr/>
          <a:lstStyle/>
          <a:p>
            <a:fld id="{52440C0C-2AF7-4CC4-AE11-0368C4D13735}" type="slidenum">
              <a:rPr lang="en-US" smtClean="0"/>
              <a:t>‹#›</a:t>
            </a:fld>
            <a:endParaRPr lang="en-US"/>
          </a:p>
        </p:txBody>
      </p:sp>
    </p:spTree>
    <p:extLst>
      <p:ext uri="{BB962C8B-B14F-4D97-AF65-F5344CB8AC3E}">
        <p14:creationId xmlns:p14="http://schemas.microsoft.com/office/powerpoint/2010/main" val="517098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182A41-A84B-5828-AC17-2953E580209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D62AB22-EBB4-0BE8-99A8-11CD5E7D43B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FEFCBD9-B8D9-0437-CE90-D6658820F6B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F26E56F-53BD-0844-E968-6C477802F94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7A49D2D-6753-0660-6C32-31F6D0AEB70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4DE87FF-462C-0737-8933-C7CEE935E91D}"/>
              </a:ext>
            </a:extLst>
          </p:cNvPr>
          <p:cNvSpPr>
            <a:spLocks noGrp="1"/>
          </p:cNvSpPr>
          <p:nvPr>
            <p:ph type="dt" sz="half" idx="10"/>
          </p:nvPr>
        </p:nvSpPr>
        <p:spPr/>
        <p:txBody>
          <a:bodyPr/>
          <a:lstStyle/>
          <a:p>
            <a:fld id="{4C28E373-916D-4ED9-9D05-90F1DC5DF640}" type="datetimeFigureOut">
              <a:rPr lang="en-US" smtClean="0"/>
              <a:t>4/16/2026</a:t>
            </a:fld>
            <a:endParaRPr lang="en-US"/>
          </a:p>
        </p:txBody>
      </p:sp>
      <p:sp>
        <p:nvSpPr>
          <p:cNvPr id="8" name="Footer Placeholder 7">
            <a:extLst>
              <a:ext uri="{FF2B5EF4-FFF2-40B4-BE49-F238E27FC236}">
                <a16:creationId xmlns:a16="http://schemas.microsoft.com/office/drawing/2014/main" id="{5E8DA1AB-39C8-70D0-3181-71928D94E2F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27239DA-4AB8-0885-69AC-F21C45F02351}"/>
              </a:ext>
            </a:extLst>
          </p:cNvPr>
          <p:cNvSpPr>
            <a:spLocks noGrp="1"/>
          </p:cNvSpPr>
          <p:nvPr>
            <p:ph type="sldNum" sz="quarter" idx="12"/>
          </p:nvPr>
        </p:nvSpPr>
        <p:spPr/>
        <p:txBody>
          <a:bodyPr/>
          <a:lstStyle/>
          <a:p>
            <a:fld id="{52440C0C-2AF7-4CC4-AE11-0368C4D13735}" type="slidenum">
              <a:rPr lang="en-US" smtClean="0"/>
              <a:t>‹#›</a:t>
            </a:fld>
            <a:endParaRPr lang="en-US"/>
          </a:p>
        </p:txBody>
      </p:sp>
    </p:spTree>
    <p:extLst>
      <p:ext uri="{BB962C8B-B14F-4D97-AF65-F5344CB8AC3E}">
        <p14:creationId xmlns:p14="http://schemas.microsoft.com/office/powerpoint/2010/main" val="3909290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21593E-3C7E-E9C9-D952-240CA1CF5E1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F2BB7A7-2073-DB6D-39D2-C49696AD45B0}"/>
              </a:ext>
            </a:extLst>
          </p:cNvPr>
          <p:cNvSpPr>
            <a:spLocks noGrp="1"/>
          </p:cNvSpPr>
          <p:nvPr>
            <p:ph type="dt" sz="half" idx="10"/>
          </p:nvPr>
        </p:nvSpPr>
        <p:spPr/>
        <p:txBody>
          <a:bodyPr/>
          <a:lstStyle/>
          <a:p>
            <a:fld id="{4C28E373-916D-4ED9-9D05-90F1DC5DF640}" type="datetimeFigureOut">
              <a:rPr lang="en-US" smtClean="0"/>
              <a:t>4/16/2026</a:t>
            </a:fld>
            <a:endParaRPr lang="en-US"/>
          </a:p>
        </p:txBody>
      </p:sp>
      <p:sp>
        <p:nvSpPr>
          <p:cNvPr id="4" name="Footer Placeholder 3">
            <a:extLst>
              <a:ext uri="{FF2B5EF4-FFF2-40B4-BE49-F238E27FC236}">
                <a16:creationId xmlns:a16="http://schemas.microsoft.com/office/drawing/2014/main" id="{7225BEF8-D7A9-0307-52A6-8AB299BC5DE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C581EED-AEDC-DFEA-1F13-51269D565D78}"/>
              </a:ext>
            </a:extLst>
          </p:cNvPr>
          <p:cNvSpPr>
            <a:spLocks noGrp="1"/>
          </p:cNvSpPr>
          <p:nvPr>
            <p:ph type="sldNum" sz="quarter" idx="12"/>
          </p:nvPr>
        </p:nvSpPr>
        <p:spPr/>
        <p:txBody>
          <a:bodyPr/>
          <a:lstStyle/>
          <a:p>
            <a:fld id="{52440C0C-2AF7-4CC4-AE11-0368C4D13735}" type="slidenum">
              <a:rPr lang="en-US" smtClean="0"/>
              <a:t>‹#›</a:t>
            </a:fld>
            <a:endParaRPr lang="en-US"/>
          </a:p>
        </p:txBody>
      </p:sp>
    </p:spTree>
    <p:extLst>
      <p:ext uri="{BB962C8B-B14F-4D97-AF65-F5344CB8AC3E}">
        <p14:creationId xmlns:p14="http://schemas.microsoft.com/office/powerpoint/2010/main" val="40843045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3E4018C-1B36-3368-7B68-156CA918A563}"/>
              </a:ext>
            </a:extLst>
          </p:cNvPr>
          <p:cNvSpPr>
            <a:spLocks noGrp="1"/>
          </p:cNvSpPr>
          <p:nvPr>
            <p:ph type="dt" sz="half" idx="10"/>
          </p:nvPr>
        </p:nvSpPr>
        <p:spPr/>
        <p:txBody>
          <a:bodyPr/>
          <a:lstStyle/>
          <a:p>
            <a:fld id="{4C28E373-916D-4ED9-9D05-90F1DC5DF640}" type="datetimeFigureOut">
              <a:rPr lang="en-US" smtClean="0"/>
              <a:t>4/16/2026</a:t>
            </a:fld>
            <a:endParaRPr lang="en-US"/>
          </a:p>
        </p:txBody>
      </p:sp>
      <p:sp>
        <p:nvSpPr>
          <p:cNvPr id="3" name="Footer Placeholder 2">
            <a:extLst>
              <a:ext uri="{FF2B5EF4-FFF2-40B4-BE49-F238E27FC236}">
                <a16:creationId xmlns:a16="http://schemas.microsoft.com/office/drawing/2014/main" id="{CC5FED9B-BB84-ECFB-B8EC-2E9FFBBFE21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0505F32-F5D7-131E-71C6-39C512AD245C}"/>
              </a:ext>
            </a:extLst>
          </p:cNvPr>
          <p:cNvSpPr>
            <a:spLocks noGrp="1"/>
          </p:cNvSpPr>
          <p:nvPr>
            <p:ph type="sldNum" sz="quarter" idx="12"/>
          </p:nvPr>
        </p:nvSpPr>
        <p:spPr/>
        <p:txBody>
          <a:bodyPr/>
          <a:lstStyle/>
          <a:p>
            <a:fld id="{52440C0C-2AF7-4CC4-AE11-0368C4D13735}" type="slidenum">
              <a:rPr lang="en-US" smtClean="0"/>
              <a:t>‹#›</a:t>
            </a:fld>
            <a:endParaRPr lang="en-US"/>
          </a:p>
        </p:txBody>
      </p:sp>
    </p:spTree>
    <p:extLst>
      <p:ext uri="{BB962C8B-B14F-4D97-AF65-F5344CB8AC3E}">
        <p14:creationId xmlns:p14="http://schemas.microsoft.com/office/powerpoint/2010/main" val="15048611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5EAFC-676E-817C-1CD0-2B4FAEDDC6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AE5F95E-8D3F-9CAA-A272-0A38D21C32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D7BDFA9-39C2-0AEE-A72C-F101FA98CF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C868BE-AC51-3DB6-8986-A16536329823}"/>
              </a:ext>
            </a:extLst>
          </p:cNvPr>
          <p:cNvSpPr>
            <a:spLocks noGrp="1"/>
          </p:cNvSpPr>
          <p:nvPr>
            <p:ph type="dt" sz="half" idx="10"/>
          </p:nvPr>
        </p:nvSpPr>
        <p:spPr/>
        <p:txBody>
          <a:bodyPr/>
          <a:lstStyle/>
          <a:p>
            <a:fld id="{4C28E373-916D-4ED9-9D05-90F1DC5DF640}" type="datetimeFigureOut">
              <a:rPr lang="en-US" smtClean="0"/>
              <a:t>4/16/2026</a:t>
            </a:fld>
            <a:endParaRPr lang="en-US"/>
          </a:p>
        </p:txBody>
      </p:sp>
      <p:sp>
        <p:nvSpPr>
          <p:cNvPr id="6" name="Footer Placeholder 5">
            <a:extLst>
              <a:ext uri="{FF2B5EF4-FFF2-40B4-BE49-F238E27FC236}">
                <a16:creationId xmlns:a16="http://schemas.microsoft.com/office/drawing/2014/main" id="{B6098B40-7B48-5424-CC7A-1C2111D5412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185660-7A37-2A21-2F40-D5FC398368C9}"/>
              </a:ext>
            </a:extLst>
          </p:cNvPr>
          <p:cNvSpPr>
            <a:spLocks noGrp="1"/>
          </p:cNvSpPr>
          <p:nvPr>
            <p:ph type="sldNum" sz="quarter" idx="12"/>
          </p:nvPr>
        </p:nvSpPr>
        <p:spPr/>
        <p:txBody>
          <a:bodyPr/>
          <a:lstStyle/>
          <a:p>
            <a:fld id="{52440C0C-2AF7-4CC4-AE11-0368C4D13735}" type="slidenum">
              <a:rPr lang="en-US" smtClean="0"/>
              <a:t>‹#›</a:t>
            </a:fld>
            <a:endParaRPr lang="en-US"/>
          </a:p>
        </p:txBody>
      </p:sp>
    </p:spTree>
    <p:extLst>
      <p:ext uri="{BB962C8B-B14F-4D97-AF65-F5344CB8AC3E}">
        <p14:creationId xmlns:p14="http://schemas.microsoft.com/office/powerpoint/2010/main" val="2169773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F4013C-04BE-2EE9-59F3-1CF3049663A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C30A531-DEC3-E4FC-EB5E-362643DC56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1DD1A70-A4D3-9977-C116-F41FB253A3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41DDDC-2B29-6663-A950-BA9BB8AB67EF}"/>
              </a:ext>
            </a:extLst>
          </p:cNvPr>
          <p:cNvSpPr>
            <a:spLocks noGrp="1"/>
          </p:cNvSpPr>
          <p:nvPr>
            <p:ph type="dt" sz="half" idx="10"/>
          </p:nvPr>
        </p:nvSpPr>
        <p:spPr/>
        <p:txBody>
          <a:bodyPr/>
          <a:lstStyle/>
          <a:p>
            <a:fld id="{4C28E373-916D-4ED9-9D05-90F1DC5DF640}" type="datetimeFigureOut">
              <a:rPr lang="en-US" smtClean="0"/>
              <a:t>4/16/2026</a:t>
            </a:fld>
            <a:endParaRPr lang="en-US"/>
          </a:p>
        </p:txBody>
      </p:sp>
      <p:sp>
        <p:nvSpPr>
          <p:cNvPr id="6" name="Footer Placeholder 5">
            <a:extLst>
              <a:ext uri="{FF2B5EF4-FFF2-40B4-BE49-F238E27FC236}">
                <a16:creationId xmlns:a16="http://schemas.microsoft.com/office/drawing/2014/main" id="{58E13AA5-8AA9-E11F-EC94-484392D693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6517C14-4B26-9F9E-3587-0AF7F330F957}"/>
              </a:ext>
            </a:extLst>
          </p:cNvPr>
          <p:cNvSpPr>
            <a:spLocks noGrp="1"/>
          </p:cNvSpPr>
          <p:nvPr>
            <p:ph type="sldNum" sz="quarter" idx="12"/>
          </p:nvPr>
        </p:nvSpPr>
        <p:spPr/>
        <p:txBody>
          <a:bodyPr/>
          <a:lstStyle/>
          <a:p>
            <a:fld id="{52440C0C-2AF7-4CC4-AE11-0368C4D13735}" type="slidenum">
              <a:rPr lang="en-US" smtClean="0"/>
              <a:t>‹#›</a:t>
            </a:fld>
            <a:endParaRPr lang="en-US"/>
          </a:p>
        </p:txBody>
      </p:sp>
    </p:spTree>
    <p:extLst>
      <p:ext uri="{BB962C8B-B14F-4D97-AF65-F5344CB8AC3E}">
        <p14:creationId xmlns:p14="http://schemas.microsoft.com/office/powerpoint/2010/main" val="12604672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414E83"/>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3841F61-7AA9-DFE9-FB8F-D36E256339D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6A8B4E2-B29D-ECA3-82BA-9F734EED264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B69170-B801-F9A0-AE36-BBFD652E656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C28E373-916D-4ED9-9D05-90F1DC5DF640}" type="datetimeFigureOut">
              <a:rPr lang="en-US" smtClean="0"/>
              <a:t>4/16/2026</a:t>
            </a:fld>
            <a:endParaRPr lang="en-US"/>
          </a:p>
        </p:txBody>
      </p:sp>
      <p:sp>
        <p:nvSpPr>
          <p:cNvPr id="5" name="Footer Placeholder 4">
            <a:extLst>
              <a:ext uri="{FF2B5EF4-FFF2-40B4-BE49-F238E27FC236}">
                <a16:creationId xmlns:a16="http://schemas.microsoft.com/office/drawing/2014/main" id="{0FF099F5-E643-00BE-596C-753D3E2FF4D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8935B7B3-1D20-0C0E-A5E1-576AB47EDB9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2440C0C-2AF7-4CC4-AE11-0368C4D13735}" type="slidenum">
              <a:rPr lang="en-US" smtClean="0"/>
              <a:t>‹#›</a:t>
            </a:fld>
            <a:endParaRPr lang="en-US"/>
          </a:p>
        </p:txBody>
      </p:sp>
    </p:spTree>
    <p:extLst>
      <p:ext uri="{BB962C8B-B14F-4D97-AF65-F5344CB8AC3E}">
        <p14:creationId xmlns:p14="http://schemas.microsoft.com/office/powerpoint/2010/main" val="2887636419"/>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hyperlink" Target="mailto:dapodaca@projectamistad.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7">
            <a:extLst>
              <a:ext uri="{FF2B5EF4-FFF2-40B4-BE49-F238E27FC236}">
                <a16:creationId xmlns:a16="http://schemas.microsoft.com/office/drawing/2014/main" id="{1F58BEB6-F20B-416A-9FDC-9D54C997DC3E}"/>
              </a:ext>
            </a:extLst>
          </p:cNvPr>
          <p:cNvSpPr txBox="1">
            <a:spLocks noGrp="1"/>
          </p:cNvSpPr>
          <p:nvPr>
            <p:ph type="subTitle" idx="1"/>
          </p:nvPr>
        </p:nvSpPr>
        <p:spPr>
          <a:xfrm>
            <a:off x="4713513" y="1161039"/>
            <a:ext cx="6266273" cy="489173"/>
          </a:xfrm>
          <a:prstGeom prst="rect">
            <a:avLst/>
          </a:prstGeom>
        </p:spPr>
        <p:txBody>
          <a:bodyPr wrap="square" lIns="0" tIns="0" rIns="0" bIns="0" rtlCol="0" anchor="t">
            <a:spAutoFit/>
          </a:bodyPr>
          <a:lstStyle/>
          <a:p>
            <a:pPr marL="0" lvl="0" indent="0">
              <a:lnSpc>
                <a:spcPts val="4200"/>
              </a:lnSpc>
              <a:spcBef>
                <a:spcPct val="0"/>
              </a:spcBef>
            </a:pPr>
            <a:r>
              <a:rPr lang="en-US" dirty="0">
                <a:solidFill>
                  <a:srgbClr val="FEFEFD"/>
                </a:solidFill>
              </a:rPr>
              <a:t>SERVING THE COMMUNITY SINCE 1976</a:t>
            </a:r>
          </a:p>
        </p:txBody>
      </p:sp>
      <p:sp>
        <p:nvSpPr>
          <p:cNvPr id="6" name="Freeform 6">
            <a:extLst>
              <a:ext uri="{FF2B5EF4-FFF2-40B4-BE49-F238E27FC236}">
                <a16:creationId xmlns:a16="http://schemas.microsoft.com/office/drawing/2014/main" id="{C46D04DD-F19F-6392-D767-F6CCAEE5210E}"/>
              </a:ext>
            </a:extLst>
          </p:cNvPr>
          <p:cNvSpPr/>
          <p:nvPr/>
        </p:nvSpPr>
        <p:spPr>
          <a:xfrm>
            <a:off x="518580" y="310249"/>
            <a:ext cx="3498248" cy="1701581"/>
          </a:xfrm>
          <a:custGeom>
            <a:avLst/>
            <a:gdLst/>
            <a:ahLst/>
            <a:cxnLst/>
            <a:rect l="l" t="t" r="r" b="b"/>
            <a:pathLst>
              <a:path w="10084804" h="4790282">
                <a:moveTo>
                  <a:pt x="0" y="0"/>
                </a:moveTo>
                <a:lnTo>
                  <a:pt x="10084804" y="0"/>
                </a:lnTo>
                <a:lnTo>
                  <a:pt x="10084804" y="4790282"/>
                </a:lnTo>
                <a:lnTo>
                  <a:pt x="0" y="4790282"/>
                </a:lnTo>
                <a:lnTo>
                  <a:pt x="0" y="0"/>
                </a:lnTo>
                <a:close/>
              </a:path>
            </a:pathLst>
          </a:custGeom>
          <a:blipFill>
            <a:blip r:embed="rId3"/>
            <a:stretch>
              <a:fillRect/>
            </a:stretch>
          </a:blipFill>
        </p:spPr>
        <p:txBody>
          <a:bodyPr/>
          <a:lstStyle/>
          <a:p>
            <a:endParaRPr lang="en-US"/>
          </a:p>
        </p:txBody>
      </p:sp>
      <p:sp>
        <p:nvSpPr>
          <p:cNvPr id="2" name="TextBox 1">
            <a:extLst>
              <a:ext uri="{FF2B5EF4-FFF2-40B4-BE49-F238E27FC236}">
                <a16:creationId xmlns:a16="http://schemas.microsoft.com/office/drawing/2014/main" id="{08575A94-A6FF-79C9-C161-3251EFAE1A4A}"/>
              </a:ext>
            </a:extLst>
          </p:cNvPr>
          <p:cNvSpPr txBox="1"/>
          <p:nvPr/>
        </p:nvSpPr>
        <p:spPr>
          <a:xfrm>
            <a:off x="315686" y="1763486"/>
            <a:ext cx="11357734" cy="4708981"/>
          </a:xfrm>
          <a:prstGeom prst="rect">
            <a:avLst/>
          </a:prstGeom>
          <a:noFill/>
        </p:spPr>
        <p:txBody>
          <a:bodyPr wrap="square" rtlCol="0">
            <a:spAutoFit/>
          </a:bodyPr>
          <a:lstStyle/>
          <a:p>
            <a:r>
              <a:rPr lang="en-US" sz="2000" dirty="0">
                <a:solidFill>
                  <a:schemeClr val="bg1"/>
                </a:solidFill>
              </a:rPr>
              <a:t>MISSION STATEMENT</a:t>
            </a:r>
          </a:p>
          <a:p>
            <a:r>
              <a:rPr lang="en-US" sz="2000" dirty="0">
                <a:solidFill>
                  <a:schemeClr val="bg1"/>
                </a:solidFill>
              </a:rPr>
              <a:t>“To advocate, connect and deliver exceptional social services to communities ensuring a dignified and meaningful life for all.”</a:t>
            </a:r>
          </a:p>
          <a:p>
            <a:endParaRPr lang="en-US" sz="2000" dirty="0">
              <a:solidFill>
                <a:schemeClr val="bg1"/>
              </a:solidFill>
            </a:endParaRPr>
          </a:p>
          <a:p>
            <a:r>
              <a:rPr lang="en-US" sz="2000" dirty="0">
                <a:solidFill>
                  <a:schemeClr val="bg1"/>
                </a:solidFill>
              </a:rPr>
              <a:t>Vision</a:t>
            </a:r>
          </a:p>
          <a:p>
            <a:r>
              <a:rPr lang="en-US" sz="2000" dirty="0">
                <a:solidFill>
                  <a:schemeClr val="bg1"/>
                </a:solidFill>
              </a:rPr>
              <a:t>Every individual has access to services that promote a quality of life through the Amistad spirit of compassion.</a:t>
            </a:r>
          </a:p>
          <a:p>
            <a:endParaRPr lang="en-US" sz="2000" dirty="0">
              <a:solidFill>
                <a:schemeClr val="bg1"/>
              </a:solidFill>
            </a:endParaRPr>
          </a:p>
          <a:p>
            <a:r>
              <a:rPr lang="en-US" sz="2000" dirty="0">
                <a:solidFill>
                  <a:schemeClr val="bg1"/>
                </a:solidFill>
              </a:rPr>
              <a:t>Values</a:t>
            </a:r>
          </a:p>
          <a:p>
            <a:r>
              <a:rPr lang="en-US" sz="2000" dirty="0">
                <a:solidFill>
                  <a:schemeClr val="bg1"/>
                </a:solidFill>
              </a:rPr>
              <a:t>Respect: We meet our clients and guide them to reach their full potential.</a:t>
            </a:r>
          </a:p>
          <a:p>
            <a:r>
              <a:rPr lang="en-US" sz="2000" dirty="0">
                <a:solidFill>
                  <a:schemeClr val="bg1"/>
                </a:solidFill>
              </a:rPr>
              <a:t>Honesty: We maintain public trust through strong fiscal discipline and transparent communication.</a:t>
            </a:r>
          </a:p>
          <a:p>
            <a:r>
              <a:rPr lang="en-US" sz="2000" dirty="0">
                <a:solidFill>
                  <a:schemeClr val="bg1"/>
                </a:solidFill>
              </a:rPr>
              <a:t>Integrity: Our first line of accountability is to our clients and their well being and health.</a:t>
            </a:r>
          </a:p>
          <a:p>
            <a:r>
              <a:rPr lang="en-US" sz="2000" dirty="0">
                <a:solidFill>
                  <a:schemeClr val="bg1"/>
                </a:solidFill>
              </a:rPr>
              <a:t>Service: We lead by serving, setting the example for others to follow.</a:t>
            </a:r>
          </a:p>
          <a:p>
            <a:r>
              <a:rPr lang="en-US" sz="2000" dirty="0">
                <a:solidFill>
                  <a:schemeClr val="bg1"/>
                </a:solidFill>
              </a:rPr>
              <a:t>Excellence: Our community of staff, stakeholders, and partners hold themselves to the highest level of excellence in delivery of our mission.</a:t>
            </a:r>
          </a:p>
        </p:txBody>
      </p:sp>
    </p:spTree>
    <p:extLst>
      <p:ext uri="{BB962C8B-B14F-4D97-AF65-F5344CB8AC3E}">
        <p14:creationId xmlns:p14="http://schemas.microsoft.com/office/powerpoint/2010/main" val="26999416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a:extLst>
            <a:ext uri="{FF2B5EF4-FFF2-40B4-BE49-F238E27FC236}">
              <a16:creationId xmlns:a16="http://schemas.microsoft.com/office/drawing/2014/main" id="{F1AEB403-87F8-D1CF-618C-D9D2D8665E2F}"/>
            </a:ext>
          </a:extLst>
        </p:cNvPr>
        <p:cNvGrpSpPr/>
        <p:nvPr/>
      </p:nvGrpSpPr>
      <p:grpSpPr>
        <a:xfrm>
          <a:off x="0" y="0"/>
          <a:ext cx="0" cy="0"/>
          <a:chOff x="0" y="0"/>
          <a:chExt cx="0" cy="0"/>
        </a:xfrm>
      </p:grpSpPr>
      <p:sp useBgFill="1">
        <p:nvSpPr>
          <p:cNvPr id="54" name="Rectangle 53">
            <a:extLst>
              <a:ext uri="{FF2B5EF4-FFF2-40B4-BE49-F238E27FC236}">
                <a16:creationId xmlns:a16="http://schemas.microsoft.com/office/drawing/2014/main" id="{80DF40B2-80F7-4E71-B46C-284163F365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387A968-EB91-6368-5939-00BD6A191007}"/>
              </a:ext>
            </a:extLst>
          </p:cNvPr>
          <p:cNvSpPr>
            <a:spLocks noGrp="1"/>
          </p:cNvSpPr>
          <p:nvPr>
            <p:ph type="ctrTitle"/>
          </p:nvPr>
        </p:nvSpPr>
        <p:spPr>
          <a:xfrm>
            <a:off x="400139" y="229044"/>
            <a:ext cx="5812972" cy="1106165"/>
          </a:xfrm>
        </p:spPr>
        <p:txBody>
          <a:bodyPr vert="horz" lIns="91440" tIns="45720" rIns="91440" bIns="45720" rtlCol="0" anchor="ctr">
            <a:normAutofit/>
          </a:bodyPr>
          <a:lstStyle/>
          <a:p>
            <a:r>
              <a:rPr lang="en-US" sz="4000" b="1" dirty="0">
                <a:solidFill>
                  <a:schemeClr val="bg2"/>
                </a:solidFill>
              </a:rPr>
              <a:t>ADAPT Program Overview </a:t>
            </a:r>
          </a:p>
        </p:txBody>
      </p:sp>
      <p:sp>
        <p:nvSpPr>
          <p:cNvPr id="4" name="TextBox 3">
            <a:extLst>
              <a:ext uri="{FF2B5EF4-FFF2-40B4-BE49-F238E27FC236}">
                <a16:creationId xmlns:a16="http://schemas.microsoft.com/office/drawing/2014/main" id="{DBF80E4F-6F07-D80F-69C3-C9D2D07DD1E4}"/>
              </a:ext>
            </a:extLst>
          </p:cNvPr>
          <p:cNvSpPr txBox="1"/>
          <p:nvPr/>
        </p:nvSpPr>
        <p:spPr>
          <a:xfrm>
            <a:off x="1191562" y="1856114"/>
            <a:ext cx="3799425" cy="3570514"/>
          </a:xfrm>
          <a:prstGeom prst="rect">
            <a:avLst/>
          </a:prstGeom>
        </p:spPr>
        <p:txBody>
          <a:bodyPr vert="horz" lIns="91440" tIns="45720" rIns="91440" bIns="45720" rtlCol="0">
            <a:noAutofit/>
          </a:bodyPr>
          <a:lstStyle/>
          <a:p>
            <a:pPr algn="ctr">
              <a:lnSpc>
                <a:spcPct val="90000"/>
              </a:lnSpc>
              <a:spcAft>
                <a:spcPts val="600"/>
              </a:spcAft>
            </a:pPr>
            <a:r>
              <a:rPr lang="en-US" sz="2400" dirty="0">
                <a:solidFill>
                  <a:schemeClr val="bg2"/>
                </a:solidFill>
              </a:rPr>
              <a:t> </a:t>
            </a:r>
          </a:p>
        </p:txBody>
      </p:sp>
      <p:pic>
        <p:nvPicPr>
          <p:cNvPr id="6" name="Picture 5">
            <a:extLst>
              <a:ext uri="{FF2B5EF4-FFF2-40B4-BE49-F238E27FC236}">
                <a16:creationId xmlns:a16="http://schemas.microsoft.com/office/drawing/2014/main" id="{964640A4-4FFB-4641-8EE4-33884EF36C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3111" y="1856114"/>
            <a:ext cx="5257197" cy="3570514"/>
          </a:xfrm>
          <a:prstGeom prst="rect">
            <a:avLst/>
          </a:prstGeom>
        </p:spPr>
      </p:pic>
      <p:sp>
        <p:nvSpPr>
          <p:cNvPr id="8" name="TextBox 7">
            <a:extLst>
              <a:ext uri="{FF2B5EF4-FFF2-40B4-BE49-F238E27FC236}">
                <a16:creationId xmlns:a16="http://schemas.microsoft.com/office/drawing/2014/main" id="{F03A67FA-6E80-D260-06AA-BB4DC9A74DCF}"/>
              </a:ext>
            </a:extLst>
          </p:cNvPr>
          <p:cNvSpPr txBox="1"/>
          <p:nvPr/>
        </p:nvSpPr>
        <p:spPr>
          <a:xfrm>
            <a:off x="400139" y="1564252"/>
            <a:ext cx="5257197" cy="4893647"/>
          </a:xfrm>
          <a:prstGeom prst="rect">
            <a:avLst/>
          </a:prstGeom>
          <a:noFill/>
        </p:spPr>
        <p:txBody>
          <a:bodyPr wrap="square">
            <a:spAutoFit/>
          </a:bodyPr>
          <a:lstStyle/>
          <a:p>
            <a:pPr marL="342900" indent="-342900">
              <a:buFont typeface="Arial" panose="020B0604020202020204" pitchFamily="34" charset="0"/>
              <a:buChar char="•"/>
            </a:pPr>
            <a:r>
              <a:rPr lang="en-US" sz="2400" dirty="0">
                <a:solidFill>
                  <a:schemeClr val="bg1"/>
                </a:solidFill>
              </a:rPr>
              <a:t>First program in Texas focused on inclusive prevention of Type 2 Diabetes (T2D) for all populations</a:t>
            </a:r>
          </a:p>
          <a:p>
            <a:pPr marL="342900" indent="-342900">
              <a:buFont typeface="Arial" panose="020B0604020202020204" pitchFamily="34" charset="0"/>
              <a:buChar char="•"/>
            </a:pPr>
            <a:r>
              <a:rPr lang="en-US" sz="2400" dirty="0">
                <a:solidFill>
                  <a:schemeClr val="bg1"/>
                </a:solidFill>
              </a:rPr>
              <a:t>Based on the CDC-recognized PreventT2 for All curriculum</a:t>
            </a:r>
          </a:p>
          <a:p>
            <a:pPr marL="342900" indent="-342900">
              <a:buFont typeface="Arial" panose="020B0604020202020204" pitchFamily="34" charset="0"/>
              <a:buChar char="•"/>
            </a:pPr>
            <a:r>
              <a:rPr lang="en-US" sz="2400" dirty="0">
                <a:solidFill>
                  <a:schemeClr val="bg1"/>
                </a:solidFill>
              </a:rPr>
              <a:t>Structured as a 26-module program promoting lifestyle change and disease prevention</a:t>
            </a:r>
          </a:p>
          <a:p>
            <a:pPr marL="342900" indent="-342900">
              <a:buFont typeface="Arial" panose="020B0604020202020204" pitchFamily="34" charset="0"/>
              <a:buChar char="•"/>
            </a:pPr>
            <a:r>
              <a:rPr lang="en-US" sz="2400" dirty="0">
                <a:solidFill>
                  <a:schemeClr val="bg1"/>
                </a:solidFill>
              </a:rPr>
              <a:t>Participants receive incentives for every 6 modules completed</a:t>
            </a:r>
          </a:p>
          <a:p>
            <a:pPr marL="342900" indent="-342900">
              <a:buFont typeface="Arial" panose="020B0604020202020204" pitchFamily="34" charset="0"/>
              <a:buChar char="•"/>
            </a:pPr>
            <a:r>
              <a:rPr lang="en-US" sz="2400" dirty="0">
                <a:solidFill>
                  <a:schemeClr val="bg1"/>
                </a:solidFill>
              </a:rPr>
              <a:t>Designed to increase accessibility, engagement, and long-term health outcomes</a:t>
            </a:r>
          </a:p>
        </p:txBody>
      </p:sp>
    </p:spTree>
    <p:extLst>
      <p:ext uri="{BB962C8B-B14F-4D97-AF65-F5344CB8AC3E}">
        <p14:creationId xmlns:p14="http://schemas.microsoft.com/office/powerpoint/2010/main" val="9885887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A4F1DD-D388-E022-FEF5-AA223490F01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52CB6CE-1151-2EBA-AC10-2FB88D60D704}"/>
              </a:ext>
            </a:extLst>
          </p:cNvPr>
          <p:cNvSpPr txBox="1"/>
          <p:nvPr/>
        </p:nvSpPr>
        <p:spPr>
          <a:xfrm>
            <a:off x="0" y="385619"/>
            <a:ext cx="7609114" cy="1323439"/>
          </a:xfrm>
          <a:prstGeom prst="rect">
            <a:avLst/>
          </a:prstGeom>
          <a:noFill/>
        </p:spPr>
        <p:txBody>
          <a:bodyPr wrap="square" rtlCol="0">
            <a:spAutoFit/>
          </a:bodyPr>
          <a:lstStyle/>
          <a:p>
            <a:pPr algn="ctr"/>
            <a:r>
              <a:rPr lang="en-US" sz="4000" b="1" dirty="0">
                <a:solidFill>
                  <a:schemeClr val="bg1"/>
                </a:solidFill>
              </a:rPr>
              <a:t>Program Development &amp; Launch</a:t>
            </a:r>
          </a:p>
        </p:txBody>
      </p:sp>
      <p:sp>
        <p:nvSpPr>
          <p:cNvPr id="3" name="TextBox 2">
            <a:extLst>
              <a:ext uri="{FF2B5EF4-FFF2-40B4-BE49-F238E27FC236}">
                <a16:creationId xmlns:a16="http://schemas.microsoft.com/office/drawing/2014/main" id="{2A8AB990-3B52-9DF4-FADE-0A112CDFE9BE}"/>
              </a:ext>
            </a:extLst>
          </p:cNvPr>
          <p:cNvSpPr txBox="1"/>
          <p:nvPr/>
        </p:nvSpPr>
        <p:spPr>
          <a:xfrm>
            <a:off x="185421" y="2111829"/>
            <a:ext cx="6019436" cy="3416320"/>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chemeClr val="bg1"/>
                </a:solidFill>
              </a:rPr>
              <a:t>Conceptualized by Amistad CEO Andrea Ramirez to address service gaps for individuals with disabilities at high risk for T2 Diabetes</a:t>
            </a:r>
          </a:p>
          <a:p>
            <a:pPr marL="342900" indent="-342900">
              <a:buFont typeface="Arial" panose="020B0604020202020204" pitchFamily="34" charset="0"/>
              <a:buChar char="•"/>
            </a:pPr>
            <a:r>
              <a:rPr lang="en-US" sz="2400" dirty="0">
                <a:solidFill>
                  <a:schemeClr val="bg1"/>
                </a:solidFill>
              </a:rPr>
              <a:t>Developed in response to the need for more inclusive prevention programming</a:t>
            </a:r>
          </a:p>
          <a:p>
            <a:pPr marL="342900" indent="-342900">
              <a:buFont typeface="Arial" panose="020B0604020202020204" pitchFamily="34" charset="0"/>
              <a:buChar char="•"/>
            </a:pPr>
            <a:r>
              <a:rPr lang="en-US" sz="2400" dirty="0">
                <a:solidFill>
                  <a:schemeClr val="bg1"/>
                </a:solidFill>
              </a:rPr>
              <a:t>Funded by Paso Del Norte Health Foundation</a:t>
            </a:r>
          </a:p>
          <a:p>
            <a:pPr marL="342900" indent="-342900">
              <a:buFont typeface="Arial" panose="020B0604020202020204" pitchFamily="34" charset="0"/>
              <a:buChar char="•"/>
            </a:pPr>
            <a:r>
              <a:rPr lang="en-US" sz="2400" dirty="0">
                <a:solidFill>
                  <a:schemeClr val="bg1"/>
                </a:solidFill>
              </a:rPr>
              <a:t>Officially launched in September 2024</a:t>
            </a:r>
          </a:p>
        </p:txBody>
      </p:sp>
      <p:pic>
        <p:nvPicPr>
          <p:cNvPr id="6" name="Picture 5">
            <a:extLst>
              <a:ext uri="{FF2B5EF4-FFF2-40B4-BE49-F238E27FC236}">
                <a16:creationId xmlns:a16="http://schemas.microsoft.com/office/drawing/2014/main" id="{9826ADB9-690F-61D4-6253-81E8130E98E0}"/>
              </a:ext>
            </a:extLst>
          </p:cNvPr>
          <p:cNvPicPr>
            <a:picLocks noChangeAspect="1"/>
          </p:cNvPicPr>
          <p:nvPr/>
        </p:nvPicPr>
        <p:blipFill>
          <a:blip r:embed="rId3"/>
          <a:srcRect l="2229" t="24096"/>
          <a:stretch>
            <a:fillRect/>
          </a:stretch>
        </p:blipFill>
        <p:spPr>
          <a:xfrm>
            <a:off x="6651171" y="3429000"/>
            <a:ext cx="5178730" cy="3015341"/>
          </a:xfrm>
          <a:prstGeom prst="rect">
            <a:avLst/>
          </a:prstGeom>
        </p:spPr>
      </p:pic>
      <p:pic>
        <p:nvPicPr>
          <p:cNvPr id="10" name="Picture 9">
            <a:extLst>
              <a:ext uri="{FF2B5EF4-FFF2-40B4-BE49-F238E27FC236}">
                <a16:creationId xmlns:a16="http://schemas.microsoft.com/office/drawing/2014/main" id="{99DB47E9-32A5-E6B8-F2CC-54043825691C}"/>
              </a:ext>
            </a:extLst>
          </p:cNvPr>
          <p:cNvPicPr>
            <a:picLocks noChangeAspect="1"/>
          </p:cNvPicPr>
          <p:nvPr/>
        </p:nvPicPr>
        <p:blipFill>
          <a:blip r:embed="rId4"/>
          <a:srcRect l="50000" t="60158" r="33392" b="9841"/>
          <a:stretch>
            <a:fillRect/>
          </a:stretch>
        </p:blipFill>
        <p:spPr>
          <a:xfrm>
            <a:off x="7700207" y="123799"/>
            <a:ext cx="3120193" cy="3170517"/>
          </a:xfrm>
          <a:prstGeom prst="rect">
            <a:avLst/>
          </a:prstGeom>
        </p:spPr>
      </p:pic>
    </p:spTree>
    <p:extLst>
      <p:ext uri="{BB962C8B-B14F-4D97-AF65-F5344CB8AC3E}">
        <p14:creationId xmlns:p14="http://schemas.microsoft.com/office/powerpoint/2010/main" val="20708124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a:extLst>
            <a:ext uri="{FF2B5EF4-FFF2-40B4-BE49-F238E27FC236}">
              <a16:creationId xmlns:a16="http://schemas.microsoft.com/office/drawing/2014/main" id="{1598F733-B485-2EE9-14E8-D1D7298CD092}"/>
            </a:ext>
          </a:extLst>
        </p:cNvPr>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99192C51-B764-4A9B-9587-5EF8B628B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E9C4EF24-8192-02EC-2E63-B58A0DC18824}"/>
              </a:ext>
            </a:extLst>
          </p:cNvPr>
          <p:cNvSpPr txBox="1"/>
          <p:nvPr/>
        </p:nvSpPr>
        <p:spPr>
          <a:xfrm>
            <a:off x="912965" y="78548"/>
            <a:ext cx="5181510" cy="1671569"/>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4000" b="1" dirty="0">
                <a:solidFill>
                  <a:schemeClr val="bg2"/>
                </a:solidFill>
                <a:latin typeface="+mj-lt"/>
                <a:ea typeface="+mj-ea"/>
                <a:cs typeface="+mj-cs"/>
              </a:rPr>
              <a:t> Program Purpose </a:t>
            </a:r>
          </a:p>
        </p:txBody>
      </p:sp>
      <p:sp>
        <p:nvSpPr>
          <p:cNvPr id="3" name="TextBox 2">
            <a:extLst>
              <a:ext uri="{FF2B5EF4-FFF2-40B4-BE49-F238E27FC236}">
                <a16:creationId xmlns:a16="http://schemas.microsoft.com/office/drawing/2014/main" id="{91B0D7CC-6DE8-ADDA-C9DC-2DDF149B14D5}"/>
              </a:ext>
            </a:extLst>
          </p:cNvPr>
          <p:cNvSpPr txBox="1"/>
          <p:nvPr/>
        </p:nvSpPr>
        <p:spPr>
          <a:xfrm>
            <a:off x="264880" y="2172717"/>
            <a:ext cx="5184557" cy="2637155"/>
          </a:xfrm>
          <a:prstGeom prst="rect">
            <a:avLst/>
          </a:prstGeom>
        </p:spPr>
        <p:txBody>
          <a:bodyPr vert="horz" lIns="91440" tIns="45720" rIns="91440" bIns="45720" rtlCol="0">
            <a:normAutofit/>
          </a:bodyPr>
          <a:lstStyle/>
          <a:p>
            <a:pPr marL="114300">
              <a:lnSpc>
                <a:spcPct val="90000"/>
              </a:lnSpc>
              <a:spcAft>
                <a:spcPts val="600"/>
              </a:spcAft>
            </a:pPr>
            <a:endParaRPr lang="en-US" sz="2000" dirty="0"/>
          </a:p>
        </p:txBody>
      </p:sp>
      <p:pic>
        <p:nvPicPr>
          <p:cNvPr id="8" name="Picture 7">
            <a:extLst>
              <a:ext uri="{FF2B5EF4-FFF2-40B4-BE49-F238E27FC236}">
                <a16:creationId xmlns:a16="http://schemas.microsoft.com/office/drawing/2014/main" id="{7ADE18F2-6C3F-D60B-04B1-1B53FBA468D9}"/>
              </a:ext>
            </a:extLst>
          </p:cNvPr>
          <p:cNvPicPr>
            <a:picLocks noChangeAspect="1"/>
          </p:cNvPicPr>
          <p:nvPr/>
        </p:nvPicPr>
        <p:blipFill>
          <a:blip r:embed="rId3"/>
          <a:srcRect t="29436" r="-766" b="15449"/>
          <a:stretch>
            <a:fillRect/>
          </a:stretch>
        </p:blipFill>
        <p:spPr>
          <a:xfrm>
            <a:off x="6479369" y="1981200"/>
            <a:ext cx="4806375" cy="3505200"/>
          </a:xfrm>
          <a:prstGeom prst="rect">
            <a:avLst/>
          </a:prstGeom>
        </p:spPr>
      </p:pic>
      <p:sp>
        <p:nvSpPr>
          <p:cNvPr id="9" name="TextBox 8">
            <a:extLst>
              <a:ext uri="{FF2B5EF4-FFF2-40B4-BE49-F238E27FC236}">
                <a16:creationId xmlns:a16="http://schemas.microsoft.com/office/drawing/2014/main" id="{F0B4FBE5-17BD-7116-4C1A-545FAFC56FB6}"/>
              </a:ext>
            </a:extLst>
          </p:cNvPr>
          <p:cNvSpPr txBox="1"/>
          <p:nvPr/>
        </p:nvSpPr>
        <p:spPr>
          <a:xfrm>
            <a:off x="700770" y="1656308"/>
            <a:ext cx="5393705" cy="3785652"/>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chemeClr val="bg1"/>
                </a:solidFill>
              </a:rPr>
              <a:t>Provide an inclusive program tailored to individuals with disabilities</a:t>
            </a:r>
          </a:p>
          <a:p>
            <a:pPr marL="342900" indent="-342900">
              <a:buFont typeface="Arial" panose="020B0604020202020204" pitchFamily="34" charset="0"/>
              <a:buChar char="•"/>
            </a:pPr>
            <a:r>
              <a:rPr lang="en-US" sz="2400" dirty="0">
                <a:solidFill>
                  <a:schemeClr val="bg1"/>
                </a:solidFill>
              </a:rPr>
              <a:t>Meet participants at their own pace and level of ability</a:t>
            </a:r>
          </a:p>
          <a:p>
            <a:pPr marL="342900" indent="-342900">
              <a:buFont typeface="Arial" panose="020B0604020202020204" pitchFamily="34" charset="0"/>
              <a:buChar char="•"/>
            </a:pPr>
            <a:r>
              <a:rPr lang="en-US" sz="2400" dirty="0">
                <a:solidFill>
                  <a:schemeClr val="bg1"/>
                </a:solidFill>
              </a:rPr>
              <a:t>Deliver accessible, supportive health education classes</a:t>
            </a:r>
          </a:p>
          <a:p>
            <a:pPr marL="342900" indent="-342900">
              <a:buFont typeface="Arial" panose="020B0604020202020204" pitchFamily="34" charset="0"/>
              <a:buChar char="•"/>
            </a:pPr>
            <a:r>
              <a:rPr lang="en-US" sz="2400" dirty="0">
                <a:solidFill>
                  <a:schemeClr val="bg1"/>
                </a:solidFill>
              </a:rPr>
              <a:t>Equip participants with tools and knowledge to prevent T2 Diabetes</a:t>
            </a:r>
          </a:p>
          <a:p>
            <a:pPr marL="342900" indent="-342900">
              <a:buFont typeface="Arial" panose="020B0604020202020204" pitchFamily="34" charset="0"/>
              <a:buChar char="•"/>
            </a:pPr>
            <a:r>
              <a:rPr lang="en-US" sz="2400" dirty="0">
                <a:solidFill>
                  <a:schemeClr val="bg1"/>
                </a:solidFill>
              </a:rPr>
              <a:t>Promote long-term healthy lifestyle changes and improved well-being</a:t>
            </a:r>
          </a:p>
        </p:txBody>
      </p:sp>
    </p:spTree>
    <p:extLst>
      <p:ext uri="{BB962C8B-B14F-4D97-AF65-F5344CB8AC3E}">
        <p14:creationId xmlns:p14="http://schemas.microsoft.com/office/powerpoint/2010/main" val="2515744565"/>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C7D78D-FDAF-13F7-262D-FCB453E05E8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8799777-75AD-1296-7C85-87C3B6DD5DEE}"/>
              </a:ext>
            </a:extLst>
          </p:cNvPr>
          <p:cNvSpPr txBox="1"/>
          <p:nvPr/>
        </p:nvSpPr>
        <p:spPr>
          <a:xfrm>
            <a:off x="765721" y="611863"/>
            <a:ext cx="6026965" cy="707886"/>
          </a:xfrm>
          <a:prstGeom prst="rect">
            <a:avLst/>
          </a:prstGeom>
          <a:noFill/>
        </p:spPr>
        <p:txBody>
          <a:bodyPr wrap="square" rtlCol="0">
            <a:spAutoFit/>
          </a:bodyPr>
          <a:lstStyle/>
          <a:p>
            <a:r>
              <a:rPr lang="en-US" sz="4000" b="1" dirty="0">
                <a:solidFill>
                  <a:schemeClr val="bg1"/>
                </a:solidFill>
              </a:rPr>
              <a:t>Program Impact to date </a:t>
            </a:r>
          </a:p>
        </p:txBody>
      </p:sp>
      <p:pic>
        <p:nvPicPr>
          <p:cNvPr id="6" name="Picture 5">
            <a:extLst>
              <a:ext uri="{FF2B5EF4-FFF2-40B4-BE49-F238E27FC236}">
                <a16:creationId xmlns:a16="http://schemas.microsoft.com/office/drawing/2014/main" id="{A53352C5-7EA6-99A1-27CD-BE2523206EE0}"/>
              </a:ext>
            </a:extLst>
          </p:cNvPr>
          <p:cNvPicPr>
            <a:picLocks noChangeAspect="1"/>
          </p:cNvPicPr>
          <p:nvPr/>
        </p:nvPicPr>
        <p:blipFill>
          <a:blip r:embed="rId3"/>
          <a:srcRect l="476" t="33333" r="-1006" b="24603"/>
          <a:stretch>
            <a:fillRect/>
          </a:stretch>
        </p:blipFill>
        <p:spPr>
          <a:xfrm>
            <a:off x="6901543" y="3973286"/>
            <a:ext cx="5040086" cy="2811837"/>
          </a:xfrm>
          <a:prstGeom prst="rect">
            <a:avLst/>
          </a:prstGeom>
        </p:spPr>
      </p:pic>
      <p:pic>
        <p:nvPicPr>
          <p:cNvPr id="8" name="Picture 7">
            <a:extLst>
              <a:ext uri="{FF2B5EF4-FFF2-40B4-BE49-F238E27FC236}">
                <a16:creationId xmlns:a16="http://schemas.microsoft.com/office/drawing/2014/main" id="{FD94A737-C72E-14CF-8F72-07E5F37CA969}"/>
              </a:ext>
            </a:extLst>
          </p:cNvPr>
          <p:cNvPicPr>
            <a:picLocks noChangeAspect="1"/>
          </p:cNvPicPr>
          <p:nvPr/>
        </p:nvPicPr>
        <p:blipFill>
          <a:blip r:embed="rId4"/>
          <a:stretch>
            <a:fillRect/>
          </a:stretch>
        </p:blipFill>
        <p:spPr>
          <a:xfrm>
            <a:off x="7123612" y="361089"/>
            <a:ext cx="4586512" cy="3439884"/>
          </a:xfrm>
          <a:prstGeom prst="rect">
            <a:avLst/>
          </a:prstGeom>
        </p:spPr>
      </p:pic>
      <p:sp>
        <p:nvSpPr>
          <p:cNvPr id="10" name="TextBox 9">
            <a:extLst>
              <a:ext uri="{FF2B5EF4-FFF2-40B4-BE49-F238E27FC236}">
                <a16:creationId xmlns:a16="http://schemas.microsoft.com/office/drawing/2014/main" id="{BEBE4693-C1BA-C9A7-E25E-7CDF7AE3CF17}"/>
              </a:ext>
            </a:extLst>
          </p:cNvPr>
          <p:cNvSpPr txBox="1"/>
          <p:nvPr/>
        </p:nvSpPr>
        <p:spPr>
          <a:xfrm>
            <a:off x="559032" y="1752599"/>
            <a:ext cx="5651338" cy="3785652"/>
          </a:xfrm>
          <a:prstGeom prst="rect">
            <a:avLst/>
          </a:prstGeom>
          <a:noFill/>
        </p:spPr>
        <p:txBody>
          <a:bodyPr wrap="square" rtlCol="0">
            <a:spAutoFit/>
          </a:bodyPr>
          <a:lstStyle/>
          <a:p>
            <a:pPr marL="342900" indent="-342900" algn="ctr">
              <a:buFont typeface="Arial" panose="020B0604020202020204" pitchFamily="34" charset="0"/>
              <a:buChar char="•"/>
            </a:pPr>
            <a:r>
              <a:rPr lang="en-US" sz="2400" dirty="0">
                <a:solidFill>
                  <a:schemeClr val="bg1"/>
                </a:solidFill>
              </a:rPr>
              <a:t>Continued funding has supported ongoing program expansion</a:t>
            </a:r>
          </a:p>
          <a:p>
            <a:pPr marL="342900" indent="-342900" algn="ctr">
              <a:buFont typeface="Arial" panose="020B0604020202020204" pitchFamily="34" charset="0"/>
              <a:buChar char="•"/>
            </a:pPr>
            <a:r>
              <a:rPr lang="en-US" sz="2400" dirty="0">
                <a:solidFill>
                  <a:schemeClr val="bg1"/>
                </a:solidFill>
              </a:rPr>
              <a:t>Total participants recruited to date: 330</a:t>
            </a:r>
          </a:p>
          <a:p>
            <a:pPr marL="342900" indent="-342900" algn="ctr">
              <a:buFont typeface="Arial" panose="020B0604020202020204" pitchFamily="34" charset="0"/>
              <a:buChar char="•"/>
            </a:pPr>
            <a:r>
              <a:rPr lang="en-US" sz="2400" dirty="0">
                <a:solidFill>
                  <a:schemeClr val="bg1"/>
                </a:solidFill>
              </a:rPr>
              <a:t>Phase 1: 149 participants</a:t>
            </a:r>
          </a:p>
          <a:p>
            <a:pPr marL="342900" indent="-342900" algn="ctr">
              <a:buFont typeface="Arial" panose="020B0604020202020204" pitchFamily="34" charset="0"/>
              <a:buChar char="•"/>
            </a:pPr>
            <a:r>
              <a:rPr lang="en-US" sz="2400" dirty="0">
                <a:solidFill>
                  <a:schemeClr val="bg1"/>
                </a:solidFill>
              </a:rPr>
              <a:t>Phase 2 :125 participants</a:t>
            </a:r>
          </a:p>
          <a:p>
            <a:pPr marL="342900" indent="-342900" algn="ctr">
              <a:buFont typeface="Arial" panose="020B0604020202020204" pitchFamily="34" charset="0"/>
              <a:buChar char="•"/>
            </a:pPr>
            <a:r>
              <a:rPr lang="en-US" sz="2400" dirty="0">
                <a:solidFill>
                  <a:schemeClr val="bg1"/>
                </a:solidFill>
              </a:rPr>
              <a:t>Texas Mutual funding: 56 participants</a:t>
            </a:r>
          </a:p>
          <a:p>
            <a:pPr marL="342900" indent="-342900" algn="ctr">
              <a:buFont typeface="Arial" panose="020B0604020202020204" pitchFamily="34" charset="0"/>
              <a:buChar char="•"/>
            </a:pPr>
            <a:r>
              <a:rPr lang="en-US" sz="2400" dirty="0">
                <a:solidFill>
                  <a:schemeClr val="bg1"/>
                </a:solidFill>
              </a:rPr>
              <a:t>Total program graduates: 102 participants, with ongoing graduates daily</a:t>
            </a:r>
          </a:p>
        </p:txBody>
      </p:sp>
    </p:spTree>
    <p:extLst>
      <p:ext uri="{BB962C8B-B14F-4D97-AF65-F5344CB8AC3E}">
        <p14:creationId xmlns:p14="http://schemas.microsoft.com/office/powerpoint/2010/main" val="22570676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9D1C4B-4DEA-C53F-5234-61B2E31DD6B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CC18441-F53A-AFF1-41ED-24887713C7E2}"/>
              </a:ext>
            </a:extLst>
          </p:cNvPr>
          <p:cNvSpPr txBox="1"/>
          <p:nvPr/>
        </p:nvSpPr>
        <p:spPr>
          <a:xfrm>
            <a:off x="3462838" y="937697"/>
            <a:ext cx="4811486" cy="707886"/>
          </a:xfrm>
          <a:prstGeom prst="rect">
            <a:avLst/>
          </a:prstGeom>
          <a:noFill/>
        </p:spPr>
        <p:txBody>
          <a:bodyPr wrap="square" rtlCol="0">
            <a:spAutoFit/>
          </a:bodyPr>
          <a:lstStyle/>
          <a:p>
            <a:pPr algn="ctr"/>
            <a:r>
              <a:rPr lang="en-US" sz="4000" b="1" dirty="0">
                <a:solidFill>
                  <a:schemeClr val="bg2"/>
                </a:solidFill>
              </a:rPr>
              <a:t>Testimonial</a:t>
            </a:r>
          </a:p>
        </p:txBody>
      </p:sp>
      <p:sp>
        <p:nvSpPr>
          <p:cNvPr id="8" name="TextBox 7">
            <a:extLst>
              <a:ext uri="{FF2B5EF4-FFF2-40B4-BE49-F238E27FC236}">
                <a16:creationId xmlns:a16="http://schemas.microsoft.com/office/drawing/2014/main" id="{CEAAB548-7133-E525-646D-655B84A60529}"/>
              </a:ext>
            </a:extLst>
          </p:cNvPr>
          <p:cNvSpPr txBox="1"/>
          <p:nvPr/>
        </p:nvSpPr>
        <p:spPr>
          <a:xfrm>
            <a:off x="1826582" y="2318656"/>
            <a:ext cx="8538836" cy="2677656"/>
          </a:xfrm>
          <a:prstGeom prst="rect">
            <a:avLst/>
          </a:prstGeom>
          <a:noFill/>
        </p:spPr>
        <p:txBody>
          <a:bodyPr wrap="square" rtlCol="0">
            <a:spAutoFit/>
          </a:bodyPr>
          <a:lstStyle/>
          <a:p>
            <a:r>
              <a:rPr lang="en-US" sz="2400" dirty="0">
                <a:solidFill>
                  <a:schemeClr val="bg1"/>
                </a:solidFill>
              </a:rPr>
              <a:t>Participant- A.L Jose Martinez Senior Memorial Center </a:t>
            </a:r>
          </a:p>
          <a:p>
            <a:r>
              <a:rPr lang="en-US" sz="2400" dirty="0">
                <a:solidFill>
                  <a:schemeClr val="bg1"/>
                </a:solidFill>
              </a:rPr>
              <a:t>"I have completed 7 sessions. I enjoy attending the training and lectures with Mr. Martinez learning how to prevent diabetes. Mr. Martinez has empowered me to focus on eating healthy practice portion control and scheduling my 3 meals a day. I have increased my physical ability, and I am able to walk to Juarez Mexico and back every week to improving my endurance. "</a:t>
            </a:r>
          </a:p>
        </p:txBody>
      </p:sp>
    </p:spTree>
    <p:extLst>
      <p:ext uri="{BB962C8B-B14F-4D97-AF65-F5344CB8AC3E}">
        <p14:creationId xmlns:p14="http://schemas.microsoft.com/office/powerpoint/2010/main" val="41384521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a:extLst>
            <a:ext uri="{FF2B5EF4-FFF2-40B4-BE49-F238E27FC236}">
              <a16:creationId xmlns:a16="http://schemas.microsoft.com/office/drawing/2014/main" id="{31B412D3-EAC9-2EA4-557A-250189869CD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F63A720-E82C-9814-47DE-D19F7915A9E3}"/>
              </a:ext>
            </a:extLst>
          </p:cNvPr>
          <p:cNvSpPr txBox="1"/>
          <p:nvPr/>
        </p:nvSpPr>
        <p:spPr>
          <a:xfrm>
            <a:off x="1197428" y="467327"/>
            <a:ext cx="5812971" cy="1271097"/>
          </a:xfrm>
          <a:prstGeom prst="rect">
            <a:avLst/>
          </a:prstGeom>
        </p:spPr>
        <p:txBody>
          <a:bodyPr vert="horz" lIns="91440" tIns="45720" rIns="91440" bIns="45720" rtlCol="0" anchor="ctr">
            <a:noAutofit/>
          </a:bodyPr>
          <a:lstStyle/>
          <a:p>
            <a:pPr>
              <a:lnSpc>
                <a:spcPct val="90000"/>
              </a:lnSpc>
              <a:spcBef>
                <a:spcPct val="0"/>
              </a:spcBef>
              <a:spcAft>
                <a:spcPts val="600"/>
              </a:spcAft>
            </a:pPr>
            <a:r>
              <a:rPr lang="en-US" sz="4000" b="1" dirty="0">
                <a:solidFill>
                  <a:schemeClr val="bg1"/>
                </a:solidFill>
                <a:latin typeface="+mj-lt"/>
                <a:ea typeface="+mj-ea"/>
                <a:cs typeface="+mj-cs"/>
              </a:rPr>
              <a:t>New Programs: ADRD Caregiver Support Group</a:t>
            </a:r>
          </a:p>
        </p:txBody>
      </p:sp>
      <p:sp>
        <p:nvSpPr>
          <p:cNvPr id="3" name="TextBox 2">
            <a:extLst>
              <a:ext uri="{FF2B5EF4-FFF2-40B4-BE49-F238E27FC236}">
                <a16:creationId xmlns:a16="http://schemas.microsoft.com/office/drawing/2014/main" id="{CB056E6D-ABA2-AF18-B462-4A4FBAE17EA0}"/>
              </a:ext>
            </a:extLst>
          </p:cNvPr>
          <p:cNvSpPr txBox="1"/>
          <p:nvPr/>
        </p:nvSpPr>
        <p:spPr>
          <a:xfrm>
            <a:off x="511629" y="1208314"/>
            <a:ext cx="5020936" cy="3573999"/>
          </a:xfrm>
          <a:prstGeom prst="rect">
            <a:avLst/>
          </a:prstGeom>
        </p:spPr>
        <p:txBody>
          <a:bodyPr vert="horz" lIns="91440" tIns="45720" rIns="91440" bIns="45720" rtlCol="0">
            <a:normAutofit/>
          </a:bodyPr>
          <a:lstStyle/>
          <a:p>
            <a:pPr marL="114300" algn="ctr">
              <a:lnSpc>
                <a:spcPct val="90000"/>
              </a:lnSpc>
              <a:spcAft>
                <a:spcPts val="600"/>
              </a:spcAft>
            </a:pPr>
            <a:endParaRPr lang="en-US" sz="2000" dirty="0">
              <a:solidFill>
                <a:schemeClr val="bg2"/>
              </a:solidFill>
            </a:endParaRPr>
          </a:p>
          <a:p>
            <a:pPr>
              <a:lnSpc>
                <a:spcPct val="90000"/>
              </a:lnSpc>
              <a:spcAft>
                <a:spcPts val="600"/>
              </a:spcAft>
            </a:pPr>
            <a:endParaRPr lang="en-US" sz="2000" dirty="0"/>
          </a:p>
        </p:txBody>
      </p:sp>
      <p:sp>
        <p:nvSpPr>
          <p:cNvPr id="5" name="TextBox 4">
            <a:extLst>
              <a:ext uri="{FF2B5EF4-FFF2-40B4-BE49-F238E27FC236}">
                <a16:creationId xmlns:a16="http://schemas.microsoft.com/office/drawing/2014/main" id="{D5AFD785-2696-D0B0-548F-AB7D8D922B36}"/>
              </a:ext>
            </a:extLst>
          </p:cNvPr>
          <p:cNvSpPr txBox="1"/>
          <p:nvPr/>
        </p:nvSpPr>
        <p:spPr>
          <a:xfrm>
            <a:off x="715837" y="2002971"/>
            <a:ext cx="5812970" cy="3876267"/>
          </a:xfrm>
          <a:prstGeom prst="rect">
            <a:avLst/>
          </a:prstGeom>
          <a:noFill/>
        </p:spPr>
        <p:txBody>
          <a:bodyPr wrap="square">
            <a:spAutoFit/>
          </a:bodyPr>
          <a:lstStyle/>
          <a:p>
            <a:pPr marL="342900" indent="-342900">
              <a:buFont typeface="Arial" panose="020B0604020202020204" pitchFamily="34" charset="0"/>
              <a:buChar char="•"/>
            </a:pPr>
            <a:r>
              <a:rPr lang="en-US" sz="2400" dirty="0">
                <a:solidFill>
                  <a:schemeClr val="bg1"/>
                </a:solidFill>
              </a:rPr>
              <a:t>Held every 3rd Saturday of the month from 10:00 AM – 12:00 PM</a:t>
            </a:r>
          </a:p>
          <a:p>
            <a:pPr marL="342900" indent="-342900">
              <a:buFont typeface="Arial" panose="020B0604020202020204" pitchFamily="34" charset="0"/>
              <a:buChar char="•"/>
            </a:pPr>
            <a:r>
              <a:rPr lang="en-US" sz="2400" dirty="0">
                <a:solidFill>
                  <a:schemeClr val="bg1"/>
                </a:solidFill>
              </a:rPr>
              <a:t>Designed to support caregivers of individuals with Alzheimer’s Disease and Related Dementias (ADRD)</a:t>
            </a:r>
          </a:p>
          <a:p>
            <a:pPr marL="342900" indent="-342900">
              <a:buFont typeface="Arial" panose="020B0604020202020204" pitchFamily="34" charset="0"/>
              <a:buChar char="•"/>
            </a:pPr>
            <a:r>
              <a:rPr lang="en-US" sz="2400" dirty="0">
                <a:solidFill>
                  <a:schemeClr val="bg1"/>
                </a:solidFill>
              </a:rPr>
              <a:t>Features Dementia Live Coaches providing interactive simulations to rural areas to increase empathy, understanding, and awareness of the dementia experience.</a:t>
            </a:r>
          </a:p>
        </p:txBody>
      </p:sp>
      <p:pic>
        <p:nvPicPr>
          <p:cNvPr id="7" name="Picture 6">
            <a:extLst>
              <a:ext uri="{FF2B5EF4-FFF2-40B4-BE49-F238E27FC236}">
                <a16:creationId xmlns:a16="http://schemas.microsoft.com/office/drawing/2014/main" id="{AF325264-67FE-C79C-4055-E95478F98890}"/>
              </a:ext>
            </a:extLst>
          </p:cNvPr>
          <p:cNvPicPr>
            <a:picLocks noChangeAspect="1"/>
          </p:cNvPicPr>
          <p:nvPr/>
        </p:nvPicPr>
        <p:blipFill>
          <a:blip r:embed="rId3"/>
          <a:srcRect l="214" t="41908" r="4972" b="28254"/>
          <a:stretch>
            <a:fillRect/>
          </a:stretch>
        </p:blipFill>
        <p:spPr>
          <a:xfrm>
            <a:off x="6787341" y="467327"/>
            <a:ext cx="5184321" cy="2417387"/>
          </a:xfrm>
          <a:prstGeom prst="rect">
            <a:avLst/>
          </a:prstGeom>
        </p:spPr>
      </p:pic>
      <p:pic>
        <p:nvPicPr>
          <p:cNvPr id="9" name="Picture 8">
            <a:extLst>
              <a:ext uri="{FF2B5EF4-FFF2-40B4-BE49-F238E27FC236}">
                <a16:creationId xmlns:a16="http://schemas.microsoft.com/office/drawing/2014/main" id="{BB884DC0-CD05-D018-618D-2E923F115548}"/>
              </a:ext>
            </a:extLst>
          </p:cNvPr>
          <p:cNvPicPr>
            <a:picLocks noChangeAspect="1"/>
          </p:cNvPicPr>
          <p:nvPr/>
        </p:nvPicPr>
        <p:blipFill>
          <a:blip r:embed="rId4"/>
          <a:srcRect t="30528" r="-794" b="22540"/>
          <a:stretch>
            <a:fillRect/>
          </a:stretch>
        </p:blipFill>
        <p:spPr>
          <a:xfrm>
            <a:off x="6787341" y="3172030"/>
            <a:ext cx="5184321" cy="3218643"/>
          </a:xfrm>
          <a:prstGeom prst="rect">
            <a:avLst/>
          </a:prstGeom>
        </p:spPr>
      </p:pic>
    </p:spTree>
    <p:extLst>
      <p:ext uri="{BB962C8B-B14F-4D97-AF65-F5344CB8AC3E}">
        <p14:creationId xmlns:p14="http://schemas.microsoft.com/office/powerpoint/2010/main" val="3589456969"/>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B9DB9-0CCE-DFEB-030F-B6C56B76D72E}"/>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D702840-2FBD-805C-390A-A23C7DE3ED26}"/>
              </a:ext>
            </a:extLst>
          </p:cNvPr>
          <p:cNvSpPr txBox="1"/>
          <p:nvPr/>
        </p:nvSpPr>
        <p:spPr>
          <a:xfrm>
            <a:off x="76200" y="163286"/>
            <a:ext cx="8621486" cy="1323439"/>
          </a:xfrm>
          <a:prstGeom prst="rect">
            <a:avLst/>
          </a:prstGeom>
          <a:noFill/>
        </p:spPr>
        <p:txBody>
          <a:bodyPr wrap="square" rtlCol="0">
            <a:spAutoFit/>
          </a:bodyPr>
          <a:lstStyle/>
          <a:p>
            <a:pPr algn="ctr"/>
            <a:r>
              <a:rPr lang="en-US" sz="4000" b="1" dirty="0">
                <a:solidFill>
                  <a:schemeClr val="bg2"/>
                </a:solidFill>
              </a:rPr>
              <a:t>Priorities, Challenges, &amp; Opportunities</a:t>
            </a:r>
          </a:p>
        </p:txBody>
      </p:sp>
      <p:sp>
        <p:nvSpPr>
          <p:cNvPr id="9" name="TextBox 8">
            <a:extLst>
              <a:ext uri="{FF2B5EF4-FFF2-40B4-BE49-F238E27FC236}">
                <a16:creationId xmlns:a16="http://schemas.microsoft.com/office/drawing/2014/main" id="{BF8FCDFF-0C50-4BCF-8F08-1BFEF579E0B4}"/>
              </a:ext>
            </a:extLst>
          </p:cNvPr>
          <p:cNvSpPr txBox="1"/>
          <p:nvPr/>
        </p:nvSpPr>
        <p:spPr>
          <a:xfrm>
            <a:off x="664295" y="1486725"/>
            <a:ext cx="6939642" cy="6001643"/>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chemeClr val="bg1"/>
                </a:solidFill>
              </a:rPr>
              <a:t>Priorities- Sustainability to continue to empower the elderly, at risk, and persons with disabilities improving their quality of life.</a:t>
            </a:r>
          </a:p>
          <a:p>
            <a:pPr marL="342900" indent="-342900">
              <a:buFont typeface="Arial" panose="020B0604020202020204" pitchFamily="34" charset="0"/>
              <a:buChar char="•"/>
            </a:pPr>
            <a:r>
              <a:rPr lang="en-US" sz="2400" dirty="0">
                <a:solidFill>
                  <a:schemeClr val="bg1"/>
                </a:solidFill>
              </a:rPr>
              <a:t>Challenges- Providing much needed transit and paratransit transportation due to increasing fuel and insurance costs. Employee retention due to federal contracts such as migrant centers as they offer very high salaries.</a:t>
            </a:r>
          </a:p>
          <a:p>
            <a:pPr marL="342900" indent="-342900">
              <a:buFont typeface="Arial" panose="020B0604020202020204" pitchFamily="34" charset="0"/>
              <a:buChar char="•"/>
            </a:pPr>
            <a:r>
              <a:rPr lang="en-US" sz="2400" dirty="0">
                <a:solidFill>
                  <a:schemeClr val="bg1"/>
                </a:solidFill>
              </a:rPr>
              <a:t>Opportunity for Support: Promote policies that provide tax breaks to insurance companies that provide fair, competitive insurance pricing for nonprofit organizations, supporting the sustainability and expansion of transportation services.</a:t>
            </a:r>
          </a:p>
          <a:p>
            <a:endParaRPr lang="en-US" sz="2400" dirty="0">
              <a:solidFill>
                <a:schemeClr val="bg1"/>
              </a:solidFill>
            </a:endParaRPr>
          </a:p>
          <a:p>
            <a:r>
              <a:rPr lang="en-US" sz="2400" dirty="0">
                <a:solidFill>
                  <a:schemeClr val="bg1"/>
                </a:solidFill>
              </a:rPr>
              <a:t> </a:t>
            </a:r>
          </a:p>
        </p:txBody>
      </p:sp>
      <p:pic>
        <p:nvPicPr>
          <p:cNvPr id="4" name="Picture 3">
            <a:extLst>
              <a:ext uri="{FF2B5EF4-FFF2-40B4-BE49-F238E27FC236}">
                <a16:creationId xmlns:a16="http://schemas.microsoft.com/office/drawing/2014/main" id="{03ECE0A1-FA2B-4277-BB08-8B7C331D9329}"/>
              </a:ext>
            </a:extLst>
          </p:cNvPr>
          <p:cNvPicPr>
            <a:picLocks noChangeAspect="1"/>
          </p:cNvPicPr>
          <p:nvPr/>
        </p:nvPicPr>
        <p:blipFill>
          <a:blip r:embed="rId2"/>
          <a:srcRect l="-512" t="8527" r="1463" b="13809"/>
          <a:stretch>
            <a:fillRect/>
          </a:stretch>
        </p:blipFill>
        <p:spPr>
          <a:xfrm>
            <a:off x="8192032" y="1083392"/>
            <a:ext cx="3662511" cy="5105400"/>
          </a:xfrm>
          <a:prstGeom prst="rect">
            <a:avLst/>
          </a:prstGeom>
        </p:spPr>
      </p:pic>
    </p:spTree>
    <p:extLst>
      <p:ext uri="{BB962C8B-B14F-4D97-AF65-F5344CB8AC3E}">
        <p14:creationId xmlns:p14="http://schemas.microsoft.com/office/powerpoint/2010/main" val="19518784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BE7E0D-C5DA-211D-5D55-265B94182C57}"/>
              </a:ext>
            </a:extLst>
          </p:cNvPr>
          <p:cNvSpPr>
            <a:spLocks noGrp="1"/>
          </p:cNvSpPr>
          <p:nvPr>
            <p:ph type="title"/>
          </p:nvPr>
        </p:nvSpPr>
        <p:spPr/>
        <p:txBody>
          <a:bodyPr/>
          <a:lstStyle/>
          <a:p>
            <a:pPr algn="ctr"/>
            <a:r>
              <a:rPr lang="en-US" b="1" dirty="0">
                <a:solidFill>
                  <a:schemeClr val="bg1"/>
                </a:solidFill>
              </a:rPr>
              <a:t>Contact Information </a:t>
            </a:r>
          </a:p>
        </p:txBody>
      </p:sp>
      <p:sp>
        <p:nvSpPr>
          <p:cNvPr id="3" name="Content Placeholder 2">
            <a:extLst>
              <a:ext uri="{FF2B5EF4-FFF2-40B4-BE49-F238E27FC236}">
                <a16:creationId xmlns:a16="http://schemas.microsoft.com/office/drawing/2014/main" id="{AB046EEC-CA4A-30D2-2507-59077B2CE6C0}"/>
              </a:ext>
            </a:extLst>
          </p:cNvPr>
          <p:cNvSpPr>
            <a:spLocks noGrp="1"/>
          </p:cNvSpPr>
          <p:nvPr>
            <p:ph idx="1"/>
          </p:nvPr>
        </p:nvSpPr>
        <p:spPr/>
        <p:txBody>
          <a:bodyPr/>
          <a:lstStyle/>
          <a:p>
            <a:pPr marL="0" indent="0" algn="ctr">
              <a:buNone/>
            </a:pPr>
            <a:r>
              <a:rPr lang="en-US" dirty="0">
                <a:solidFill>
                  <a:schemeClr val="bg1"/>
                </a:solidFill>
              </a:rPr>
              <a:t>Denise Apodaca- ADTRC Supervisor </a:t>
            </a:r>
          </a:p>
          <a:p>
            <a:pPr marL="0" indent="0" algn="ctr">
              <a:buNone/>
            </a:pPr>
            <a:endParaRPr lang="en-US" dirty="0">
              <a:solidFill>
                <a:schemeClr val="bg1"/>
              </a:solidFill>
              <a:hlinkClick r:id="rId2">
                <a:extLst>
                  <a:ext uri="{A12FA001-AC4F-418D-AE19-62706E023703}">
                    <ahyp:hlinkClr xmlns:ahyp="http://schemas.microsoft.com/office/drawing/2018/hyperlinkcolor" val="tx"/>
                  </a:ext>
                </a:extLst>
              </a:hlinkClick>
            </a:endParaRPr>
          </a:p>
          <a:p>
            <a:pPr marL="0" indent="0" algn="ctr">
              <a:buNone/>
            </a:pPr>
            <a:r>
              <a:rPr lang="en-US" dirty="0">
                <a:solidFill>
                  <a:schemeClr val="bg1"/>
                </a:solidFill>
                <a:hlinkClick r:id="rId2">
                  <a:extLst>
                    <a:ext uri="{A12FA001-AC4F-418D-AE19-62706E023703}">
                      <ahyp:hlinkClr xmlns:ahyp="http://schemas.microsoft.com/office/drawing/2018/hyperlinkcolor" val="tx"/>
                    </a:ext>
                  </a:extLst>
                </a:hlinkClick>
              </a:rPr>
              <a:t>dapodaca@projectamistad.org</a:t>
            </a:r>
            <a:endParaRPr lang="en-US" dirty="0">
              <a:solidFill>
                <a:schemeClr val="bg1"/>
              </a:solidFill>
            </a:endParaRPr>
          </a:p>
          <a:p>
            <a:pPr marL="0" indent="0" algn="ctr">
              <a:buNone/>
            </a:pPr>
            <a:endParaRPr lang="en-US" dirty="0">
              <a:solidFill>
                <a:schemeClr val="bg1"/>
              </a:solidFill>
            </a:endParaRPr>
          </a:p>
          <a:p>
            <a:pPr marL="0" indent="0" algn="ctr">
              <a:buNone/>
            </a:pPr>
            <a:r>
              <a:rPr lang="en-US" dirty="0">
                <a:solidFill>
                  <a:schemeClr val="bg1"/>
                </a:solidFill>
              </a:rPr>
              <a:t>(915) 298-1172 </a:t>
            </a:r>
          </a:p>
          <a:p>
            <a:pPr marL="0" indent="0" algn="ctr">
              <a:buNone/>
            </a:pPr>
            <a:endParaRPr lang="en-US" dirty="0">
              <a:solidFill>
                <a:schemeClr val="bg1"/>
              </a:solidFill>
            </a:endParaRPr>
          </a:p>
          <a:p>
            <a:pPr marL="0" indent="0" algn="ctr">
              <a:buNone/>
            </a:pPr>
            <a:r>
              <a:rPr lang="en-US" dirty="0">
                <a:solidFill>
                  <a:schemeClr val="bg1"/>
                </a:solidFill>
              </a:rPr>
              <a:t>(915) 298-7307 option 1 option 1 and zip code</a:t>
            </a:r>
          </a:p>
          <a:p>
            <a:pPr marL="0" indent="0">
              <a:buNone/>
            </a:pPr>
            <a:endParaRPr lang="en-US" dirty="0"/>
          </a:p>
        </p:txBody>
      </p:sp>
    </p:spTree>
    <p:extLst>
      <p:ext uri="{BB962C8B-B14F-4D97-AF65-F5344CB8AC3E}">
        <p14:creationId xmlns:p14="http://schemas.microsoft.com/office/powerpoint/2010/main" val="27067156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550</TotalTime>
  <Words>666</Words>
  <Application>Microsoft Office PowerPoint</Application>
  <PresentationFormat>Widescreen</PresentationFormat>
  <Paragraphs>66</Paragraphs>
  <Slides>9</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Aptos</vt:lpstr>
      <vt:lpstr>Aptos Display</vt:lpstr>
      <vt:lpstr>Arial</vt:lpstr>
      <vt:lpstr>Office Theme</vt:lpstr>
      <vt:lpstr>PowerPoint Presentation</vt:lpstr>
      <vt:lpstr>ADAPT Program Overview </vt:lpstr>
      <vt:lpstr>PowerPoint Presentation</vt:lpstr>
      <vt:lpstr>PowerPoint Presentation</vt:lpstr>
      <vt:lpstr>PowerPoint Presentation</vt:lpstr>
      <vt:lpstr>PowerPoint Presentation</vt:lpstr>
      <vt:lpstr>PowerPoint Presentation</vt:lpstr>
      <vt:lpstr>PowerPoint Presentation</vt:lpstr>
      <vt:lpstr>Contact Information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Denise Apodaca</dc:creator>
  <cp:lastModifiedBy>Matthew Dickens</cp:lastModifiedBy>
  <cp:revision>12</cp:revision>
  <dcterms:created xsi:type="dcterms:W3CDTF">2025-10-22T17:04:02Z</dcterms:created>
  <dcterms:modified xsi:type="dcterms:W3CDTF">2026-04-16T20:26:42Z</dcterms:modified>
</cp:coreProperties>
</file>